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0"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52" d="100"/>
          <a:sy n="52" d="100"/>
        </p:scale>
        <p:origin x="53"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dirty="0"/>
              <a:t>11/8/2018</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Date Placeholder 4"/>
          <p:cNvSpPr>
            <a:spLocks noGrp="1"/>
          </p:cNvSpPr>
          <p:nvPr>
            <p:ph type="dt" sz="half" idx="10"/>
          </p:nvPr>
        </p:nvSpPr>
        <p:spPr/>
        <p:txBody>
          <a:bodyPr/>
          <a:lstStyle/>
          <a:p>
            <a:fld id="{48A87A34-81AB-432B-8DAE-1953F412C126}" type="datetimeFigureOut">
              <a:rPr lang="en-US" dirty="0"/>
              <a:t>11/8/2018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ítulo y descripción">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11/8/2018</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‹Nº›</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 con descripción">
    <p:spTree>
      <p:nvGrpSpPr>
        <p:cNvPr id="1" name=""/>
        <p:cNvGrpSpPr/>
        <p:nvPr/>
      </p:nvGrpSpPr>
      <p:grpSpPr>
        <a:xfrm>
          <a:off x="0" y="0"/>
          <a:ext cx="0" cy="0"/>
          <a:chOff x="0" y="0"/>
          <a:chExt cx="0" cy="0"/>
        </a:xfrm>
      </p:grpSpPr>
      <p:pic>
        <p:nvPicPr>
          <p:cNvPr id="11" name="Picture 10"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s-ES"/>
              <a:t>Haga clic para modificar el estilo de título del patrón</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11/8/2018</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‹Nº›</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arjeta de nombre">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dirty="0"/>
              <a:pPr/>
              <a:t>11/8/2018</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‹Nº›</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s-ES"/>
              <a:t>Haga clic para modificar el estilo de título del patrón</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los estilos de texto del patrón</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los estilos de texto del patrón</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los estilos de texto del patrón</a:t>
            </a:r>
          </a:p>
        </p:txBody>
      </p:sp>
      <p:sp>
        <p:nvSpPr>
          <p:cNvPr id="3" name="Date Placeholder 2"/>
          <p:cNvSpPr>
            <a:spLocks noGrp="1"/>
          </p:cNvSpPr>
          <p:nvPr>
            <p:ph type="dt" sz="half" idx="10"/>
          </p:nvPr>
        </p:nvSpPr>
        <p:spPr/>
        <p:txBody>
          <a:bodyPr/>
          <a:lstStyle/>
          <a:p>
            <a:fld id="{48A87A34-81AB-432B-8DAE-1953F412C126}" type="datetimeFigureOut">
              <a:rPr lang="en-US" dirty="0"/>
              <a:t>11/8/2018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s-ES"/>
              <a:t>Haga clic para modificar el estilo de título del patrón</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los estilos de texto del patrón</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los estilos de texto del patrón</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los estilos de texto del patrón</a:t>
            </a:r>
          </a:p>
        </p:txBody>
      </p:sp>
      <p:sp>
        <p:nvSpPr>
          <p:cNvPr id="3" name="Date Placeholder 2"/>
          <p:cNvSpPr>
            <a:spLocks noGrp="1"/>
          </p:cNvSpPr>
          <p:nvPr>
            <p:ph type="dt" sz="half" idx="10"/>
          </p:nvPr>
        </p:nvSpPr>
        <p:spPr/>
        <p:txBody>
          <a:bodyPr/>
          <a:lstStyle/>
          <a:p>
            <a:fld id="{48A87A34-81AB-432B-8DAE-1953F412C126}" type="datetimeFigureOut">
              <a:rPr lang="en-US" dirty="0"/>
              <a:t>11/8/2018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dirty="0"/>
              <a:pPr/>
              <a:t>11/8/2018</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los estilos de texto del patrón</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11/8/2018</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11/8/2018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4" name="Content Placeholder 3"/>
          <p:cNvSpPr>
            <a:spLocks noGrp="1"/>
          </p:cNvSpPr>
          <p:nvPr>
            <p:ph sz="half" idx="2"/>
          </p:nvPr>
        </p:nvSpPr>
        <p:spPr>
          <a:xfrm>
            <a:off x="685800" y="3132666"/>
            <a:ext cx="5311775" cy="3086019"/>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6" name="Content Placeholder 5"/>
          <p:cNvSpPr>
            <a:spLocks noGrp="1"/>
          </p:cNvSpPr>
          <p:nvPr>
            <p:ph sz="quarter" idx="4"/>
          </p:nvPr>
        </p:nvSpPr>
        <p:spPr>
          <a:xfrm>
            <a:off x="6172200" y="3132666"/>
            <a:ext cx="5334000" cy="3086019"/>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11/8/2018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11/8/2018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11/8/2018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Date Placeholder 4"/>
          <p:cNvSpPr>
            <a:spLocks noGrp="1"/>
          </p:cNvSpPr>
          <p:nvPr>
            <p:ph type="dt" sz="half" idx="10"/>
          </p:nvPr>
        </p:nvSpPr>
        <p:spPr/>
        <p:txBody>
          <a:bodyPr/>
          <a:lstStyle/>
          <a:p>
            <a:fld id="{48A87A34-81AB-432B-8DAE-1953F412C126}" type="datetimeFigureOut">
              <a:rPr lang="en-US" dirty="0"/>
              <a:t>11/8/2018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Date Placeholder 4"/>
          <p:cNvSpPr>
            <a:spLocks noGrp="1"/>
          </p:cNvSpPr>
          <p:nvPr>
            <p:ph type="dt" sz="half" idx="10"/>
          </p:nvPr>
        </p:nvSpPr>
        <p:spPr/>
        <p:txBody>
          <a:bodyPr/>
          <a:lstStyle/>
          <a:p>
            <a:fld id="{48A87A34-81AB-432B-8DAE-1953F412C126}" type="datetimeFigureOut">
              <a:rPr lang="en-US" dirty="0"/>
              <a:t>11/8/2018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2-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11/8/2018</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‹Nº›</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251FB16-65E3-4D8D-8D02-D0043308D089}"/>
              </a:ext>
            </a:extLst>
          </p:cNvPr>
          <p:cNvSpPr>
            <a:spLocks noGrp="1"/>
          </p:cNvSpPr>
          <p:nvPr>
            <p:ph type="ctrTitle"/>
          </p:nvPr>
        </p:nvSpPr>
        <p:spPr/>
        <p:txBody>
          <a:bodyPr>
            <a:normAutofit fontScale="90000"/>
          </a:bodyPr>
          <a:lstStyle/>
          <a:p>
            <a:r>
              <a:rPr lang="es-AR" dirty="0"/>
              <a:t>FIDEICOMISO SOCIETARIO DE DESEMPATE</a:t>
            </a:r>
          </a:p>
        </p:txBody>
      </p:sp>
      <p:sp>
        <p:nvSpPr>
          <p:cNvPr id="3" name="Subtítulo 2">
            <a:extLst>
              <a:ext uri="{FF2B5EF4-FFF2-40B4-BE49-F238E27FC236}">
                <a16:creationId xmlns:a16="http://schemas.microsoft.com/office/drawing/2014/main" id="{72AEC769-1DFF-48CB-BFAC-9BA1160F893D}"/>
              </a:ext>
            </a:extLst>
          </p:cNvPr>
          <p:cNvSpPr>
            <a:spLocks noGrp="1"/>
          </p:cNvSpPr>
          <p:nvPr>
            <p:ph type="subTitle" idx="1"/>
          </p:nvPr>
        </p:nvSpPr>
        <p:spPr/>
        <p:txBody>
          <a:bodyPr>
            <a:normAutofit fontScale="77500" lnSpcReduction="20000"/>
          </a:bodyPr>
          <a:lstStyle/>
          <a:p>
            <a:r>
              <a:rPr lang="es-AR" dirty="0"/>
              <a:t>Instituto de Derecho Comercial. Directora: Dra. Patricia D. Torres</a:t>
            </a:r>
          </a:p>
          <a:p>
            <a:r>
              <a:rPr lang="es-AR" dirty="0"/>
              <a:t>Charla-debate a cargo de María Isabel </a:t>
            </a:r>
            <a:r>
              <a:rPr lang="es-AR" dirty="0" err="1"/>
              <a:t>Tomizzi</a:t>
            </a:r>
            <a:r>
              <a:rPr lang="es-AR" dirty="0"/>
              <a:t>.  Abogada- Miembro Inst. Dcho. Com. CASM</a:t>
            </a:r>
          </a:p>
        </p:txBody>
      </p:sp>
    </p:spTree>
    <p:extLst>
      <p:ext uri="{BB962C8B-B14F-4D97-AF65-F5344CB8AC3E}">
        <p14:creationId xmlns:p14="http://schemas.microsoft.com/office/powerpoint/2010/main" val="11409199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AECE839-70B3-4CC8-AE31-57A196439836}"/>
              </a:ext>
            </a:extLst>
          </p:cNvPr>
          <p:cNvSpPr>
            <a:spLocks noGrp="1"/>
          </p:cNvSpPr>
          <p:nvPr>
            <p:ph type="title"/>
          </p:nvPr>
        </p:nvSpPr>
        <p:spPr/>
        <p:txBody>
          <a:bodyPr/>
          <a:lstStyle/>
          <a:p>
            <a:endParaRPr lang="es-AR"/>
          </a:p>
        </p:txBody>
      </p:sp>
      <p:sp>
        <p:nvSpPr>
          <p:cNvPr id="3" name="Marcador de contenido 2">
            <a:extLst>
              <a:ext uri="{FF2B5EF4-FFF2-40B4-BE49-F238E27FC236}">
                <a16:creationId xmlns:a16="http://schemas.microsoft.com/office/drawing/2014/main" id="{6BD4D2B4-622F-4B0D-8770-B5DF189D0CE0}"/>
              </a:ext>
            </a:extLst>
          </p:cNvPr>
          <p:cNvSpPr>
            <a:spLocks noGrp="1"/>
          </p:cNvSpPr>
          <p:nvPr>
            <p:ph idx="1"/>
          </p:nvPr>
        </p:nvSpPr>
        <p:spPr/>
        <p:txBody>
          <a:bodyPr>
            <a:noAutofit/>
          </a:bodyPr>
          <a:lstStyle/>
          <a:p>
            <a:r>
              <a:rPr lang="es-AR" sz="2800" dirty="0"/>
              <a:t>En caso de divergencia y empate de los votos de dos socios, el fiduciario desempata siguiendo concretas instrucciones previas de cómo votar para desempatar.</a:t>
            </a:r>
          </a:p>
          <a:p>
            <a:r>
              <a:rPr lang="es-AR" sz="2800" dirty="0"/>
              <a:t>Pueden consistir en:</a:t>
            </a:r>
          </a:p>
          <a:p>
            <a:r>
              <a:rPr lang="es-AR" sz="2800" dirty="0"/>
              <a:t>Votar alternativamente adhiriendo a la moción de un socio por vez </a:t>
            </a:r>
          </a:p>
          <a:p>
            <a:r>
              <a:rPr lang="es-AR" sz="2800" dirty="0"/>
              <a:t>Votar conforme al interés social</a:t>
            </a:r>
          </a:p>
          <a:p>
            <a:r>
              <a:rPr lang="es-AR" sz="2800" dirty="0"/>
              <a:t>Votar previo requerimiento de un dictamen</a:t>
            </a:r>
          </a:p>
          <a:p>
            <a:r>
              <a:rPr lang="es-AR" sz="2800" dirty="0"/>
              <a:t>Votar lo que implique un plan de empresa contenido en las instrucciones</a:t>
            </a:r>
          </a:p>
        </p:txBody>
      </p:sp>
    </p:spTree>
    <p:extLst>
      <p:ext uri="{BB962C8B-B14F-4D97-AF65-F5344CB8AC3E}">
        <p14:creationId xmlns:p14="http://schemas.microsoft.com/office/powerpoint/2010/main" val="32283054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688AF5F-6E08-4BB8-837D-4BEAA505537C}"/>
              </a:ext>
            </a:extLst>
          </p:cNvPr>
          <p:cNvSpPr>
            <a:spLocks noGrp="1"/>
          </p:cNvSpPr>
          <p:nvPr>
            <p:ph type="title"/>
          </p:nvPr>
        </p:nvSpPr>
        <p:spPr/>
        <p:txBody>
          <a:bodyPr/>
          <a:lstStyle/>
          <a:p>
            <a:endParaRPr lang="es-AR"/>
          </a:p>
        </p:txBody>
      </p:sp>
      <p:sp>
        <p:nvSpPr>
          <p:cNvPr id="3" name="Marcador de contenido 2">
            <a:extLst>
              <a:ext uri="{FF2B5EF4-FFF2-40B4-BE49-F238E27FC236}">
                <a16:creationId xmlns:a16="http://schemas.microsoft.com/office/drawing/2014/main" id="{4B43B245-C040-41DB-8506-DAAF2A0C663D}"/>
              </a:ext>
            </a:extLst>
          </p:cNvPr>
          <p:cNvSpPr>
            <a:spLocks noGrp="1"/>
          </p:cNvSpPr>
          <p:nvPr>
            <p:ph idx="1"/>
          </p:nvPr>
        </p:nvSpPr>
        <p:spPr/>
        <p:txBody>
          <a:bodyPr/>
          <a:lstStyle/>
          <a:p>
            <a:r>
              <a:rPr lang="es-AR" dirty="0"/>
              <a:t>Bibliografía:</a:t>
            </a:r>
          </a:p>
          <a:p>
            <a:r>
              <a:rPr lang="es-AR" dirty="0"/>
              <a:t>CCC de la Nación.</a:t>
            </a:r>
          </a:p>
          <a:p>
            <a:r>
              <a:rPr lang="es-AR" dirty="0"/>
              <a:t>Ley General de Sociedades 19550</a:t>
            </a:r>
          </a:p>
          <a:p>
            <a:r>
              <a:rPr lang="es-AR" dirty="0"/>
              <a:t>Favier Dubois (h) Los Conflictos societarios</a:t>
            </a:r>
          </a:p>
          <a:p>
            <a:r>
              <a:rPr lang="es-AR" dirty="0"/>
              <a:t>Manual sobre Derecho Societario para la actuación Profesional</a:t>
            </a:r>
          </a:p>
          <a:p>
            <a:endParaRPr lang="es-AR" dirty="0"/>
          </a:p>
        </p:txBody>
      </p:sp>
    </p:spTree>
    <p:extLst>
      <p:ext uri="{BB962C8B-B14F-4D97-AF65-F5344CB8AC3E}">
        <p14:creationId xmlns:p14="http://schemas.microsoft.com/office/powerpoint/2010/main" val="32972877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19207DB-A19B-489E-9654-3C3BD0EBDBBD}"/>
              </a:ext>
            </a:extLst>
          </p:cNvPr>
          <p:cNvSpPr>
            <a:spLocks noGrp="1"/>
          </p:cNvSpPr>
          <p:nvPr>
            <p:ph type="title"/>
          </p:nvPr>
        </p:nvSpPr>
        <p:spPr/>
        <p:txBody>
          <a:bodyPr>
            <a:normAutofit fontScale="90000"/>
          </a:bodyPr>
          <a:lstStyle/>
          <a:p>
            <a:br>
              <a:rPr lang="es-AR" dirty="0"/>
            </a:br>
            <a:r>
              <a:rPr lang="es-AR" dirty="0"/>
              <a:t>ejemplos de casos de sociedades al cincuenta por ciento</a:t>
            </a:r>
          </a:p>
        </p:txBody>
      </p:sp>
      <p:sp>
        <p:nvSpPr>
          <p:cNvPr id="3" name="Marcador de contenido 2">
            <a:extLst>
              <a:ext uri="{FF2B5EF4-FFF2-40B4-BE49-F238E27FC236}">
                <a16:creationId xmlns:a16="http://schemas.microsoft.com/office/drawing/2014/main" id="{939C29CF-F5D3-4294-8903-5C6084B5B418}"/>
              </a:ext>
            </a:extLst>
          </p:cNvPr>
          <p:cNvSpPr>
            <a:spLocks noGrp="1"/>
          </p:cNvSpPr>
          <p:nvPr>
            <p:ph idx="1"/>
          </p:nvPr>
        </p:nvSpPr>
        <p:spPr/>
        <p:txBody>
          <a:bodyPr/>
          <a:lstStyle/>
          <a:p>
            <a:r>
              <a:rPr lang="es-AR" dirty="0"/>
              <a:t>Algunos casos de este tipo de sociedades de igualdad de capital y votos obedece a cuestiones culturales, es muy común en nuestro medio que se constituyan sociedades comerciales y que se asignen el 50% de Capital y de votos.</a:t>
            </a:r>
          </a:p>
          <a:p>
            <a:r>
              <a:rPr lang="es-AR" dirty="0"/>
              <a:t>En cuestiones familiares, también se </a:t>
            </a:r>
            <a:r>
              <a:rPr lang="es-AR" dirty="0" err="1"/>
              <a:t>dá</a:t>
            </a:r>
            <a:r>
              <a:rPr lang="es-AR" dirty="0"/>
              <a:t> cuando por ejemplo dos hermanos heredan un negocio o lo reciben anticipadamente de manos de su fundador.</a:t>
            </a:r>
          </a:p>
          <a:p>
            <a:r>
              <a:rPr lang="es-AR" dirty="0"/>
              <a:t>También es habitual en los sociedades que constituyen los cónyuges asignar igualdad de capital y votos siguiendo las pautas del régimen de ganancialidad, del 50%, que si bien hoy tenemos otra posibilidad de optar por régimen de separación de patrimonio, la mayoría aún está bajo el régimen de ganancialidad.</a:t>
            </a:r>
          </a:p>
        </p:txBody>
      </p:sp>
    </p:spTree>
    <p:extLst>
      <p:ext uri="{BB962C8B-B14F-4D97-AF65-F5344CB8AC3E}">
        <p14:creationId xmlns:p14="http://schemas.microsoft.com/office/powerpoint/2010/main" val="18098987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DBA61C-4BCD-4EC0-8E41-01C317DF8005}"/>
              </a:ext>
            </a:extLst>
          </p:cNvPr>
          <p:cNvSpPr>
            <a:spLocks noGrp="1"/>
          </p:cNvSpPr>
          <p:nvPr>
            <p:ph type="title"/>
          </p:nvPr>
        </p:nvSpPr>
        <p:spPr/>
        <p:txBody>
          <a:bodyPr>
            <a:normAutofit fontScale="90000"/>
          </a:bodyPr>
          <a:lstStyle/>
          <a:p>
            <a:br>
              <a:rPr lang="es-AR" dirty="0"/>
            </a:br>
            <a:r>
              <a:rPr lang="es-AR" dirty="0"/>
              <a:t>otros casos de sociedades al 50%</a:t>
            </a:r>
          </a:p>
        </p:txBody>
      </p:sp>
      <p:sp>
        <p:nvSpPr>
          <p:cNvPr id="3" name="Marcador de contenido 2">
            <a:extLst>
              <a:ext uri="{FF2B5EF4-FFF2-40B4-BE49-F238E27FC236}">
                <a16:creationId xmlns:a16="http://schemas.microsoft.com/office/drawing/2014/main" id="{ABAAB365-86B9-4941-A62A-E0BEA04FE305}"/>
              </a:ext>
            </a:extLst>
          </p:cNvPr>
          <p:cNvSpPr>
            <a:spLocks noGrp="1"/>
          </p:cNvSpPr>
          <p:nvPr>
            <p:ph idx="1"/>
          </p:nvPr>
        </p:nvSpPr>
        <p:spPr/>
        <p:txBody>
          <a:bodyPr/>
          <a:lstStyle/>
          <a:p>
            <a:r>
              <a:rPr lang="es-AR" dirty="0"/>
              <a:t>-Cuando hay un previo condominio igualitario sobre un inmueble que se aporta a una sociedad para su mejor explotación o ulterior venta.</a:t>
            </a:r>
          </a:p>
          <a:p>
            <a:r>
              <a:rPr lang="es-AR" dirty="0"/>
              <a:t>También se puede presentar cuando no son dos socios sino dos grupos de socios que votan en forma unificada.</a:t>
            </a:r>
          </a:p>
          <a:p>
            <a:r>
              <a:rPr lang="es-AR" dirty="0"/>
              <a:t>Otro caso puede resultar de un contrato de </a:t>
            </a:r>
            <a:r>
              <a:rPr lang="es-AR" dirty="0" err="1"/>
              <a:t>joint</a:t>
            </a:r>
            <a:r>
              <a:rPr lang="es-AR" dirty="0"/>
              <a:t> Venture entre dos sociedades o grupo societario que se instrumenta como un </a:t>
            </a:r>
            <a:r>
              <a:rPr lang="es-AR" dirty="0" err="1"/>
              <a:t>joint</a:t>
            </a:r>
            <a:r>
              <a:rPr lang="es-AR" dirty="0"/>
              <a:t> </a:t>
            </a:r>
            <a:r>
              <a:rPr lang="es-AR" dirty="0" err="1"/>
              <a:t>venture</a:t>
            </a:r>
            <a:r>
              <a:rPr lang="es-AR" dirty="0"/>
              <a:t> societario.</a:t>
            </a:r>
          </a:p>
        </p:txBody>
      </p:sp>
    </p:spTree>
    <p:extLst>
      <p:ext uri="{BB962C8B-B14F-4D97-AF65-F5344CB8AC3E}">
        <p14:creationId xmlns:p14="http://schemas.microsoft.com/office/powerpoint/2010/main" val="15451129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3DC5340-3D46-45E1-AB4B-4D98CD820421}"/>
              </a:ext>
            </a:extLst>
          </p:cNvPr>
          <p:cNvSpPr>
            <a:spLocks noGrp="1"/>
          </p:cNvSpPr>
          <p:nvPr>
            <p:ph type="title"/>
          </p:nvPr>
        </p:nvSpPr>
        <p:spPr>
          <a:xfrm>
            <a:off x="685799" y="764373"/>
            <a:ext cx="3977639" cy="1600200"/>
          </a:xfrm>
        </p:spPr>
        <p:txBody>
          <a:bodyPr anchor="b">
            <a:normAutofit/>
          </a:bodyPr>
          <a:lstStyle/>
          <a:p>
            <a:pPr algn="l"/>
            <a:r>
              <a:rPr lang="es-AR" sz="3200"/>
              <a:t>CONSECUENCIAS DEL BLOQUEO DE LAS DECISIONES</a:t>
            </a:r>
          </a:p>
        </p:txBody>
      </p:sp>
      <p:sp>
        <p:nvSpPr>
          <p:cNvPr id="3" name="Marcador de contenido 2">
            <a:extLst>
              <a:ext uri="{FF2B5EF4-FFF2-40B4-BE49-F238E27FC236}">
                <a16:creationId xmlns:a16="http://schemas.microsoft.com/office/drawing/2014/main" id="{E0227775-3912-4889-83F6-315FC2BE5018}"/>
              </a:ext>
            </a:extLst>
          </p:cNvPr>
          <p:cNvSpPr>
            <a:spLocks noGrp="1"/>
          </p:cNvSpPr>
          <p:nvPr>
            <p:ph idx="1"/>
          </p:nvPr>
        </p:nvSpPr>
        <p:spPr>
          <a:xfrm>
            <a:off x="685800" y="2364573"/>
            <a:ext cx="3977639" cy="3854112"/>
          </a:xfrm>
        </p:spPr>
        <p:txBody>
          <a:bodyPr>
            <a:normAutofit/>
          </a:bodyPr>
          <a:lstStyle/>
          <a:p>
            <a:pPr marL="0" indent="0">
              <a:buNone/>
            </a:pPr>
            <a:r>
              <a:rPr lang="es-AR" sz="3200" dirty="0"/>
              <a:t>Mientras todo va bien, el sistema de igualdad es el mejor porque toda decisión es consensuada pero cuando empiezan </a:t>
            </a:r>
            <a:r>
              <a:rPr lang="es-AR" sz="3200"/>
              <a:t>las peleas…..</a:t>
            </a:r>
            <a:endParaRPr lang="es-AR" sz="3200" dirty="0"/>
          </a:p>
          <a:p>
            <a:pPr marL="0" indent="0">
              <a:buNone/>
            </a:pPr>
            <a:endParaRPr lang="es-AR" sz="1600" dirty="0"/>
          </a:p>
        </p:txBody>
      </p:sp>
      <p:sp useBgFill="1">
        <p:nvSpPr>
          <p:cNvPr id="71" name="Rectangle 70">
            <a:extLst>
              <a:ext uri="{FF2B5EF4-FFF2-40B4-BE49-F238E27FC236}">
                <a16:creationId xmlns:a16="http://schemas.microsoft.com/office/drawing/2014/main" id="{8D25211A-4CA0-4B53-82BB-1EE7C7F3C7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51379" y="0"/>
            <a:ext cx="724061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Resultado de imagen para dibujos animados de personas peleando">
            <a:extLst>
              <a:ext uri="{FF2B5EF4-FFF2-40B4-BE49-F238E27FC236}">
                <a16:creationId xmlns:a16="http://schemas.microsoft.com/office/drawing/2014/main" id="{817D9E5C-9DA5-4793-A90A-21531ED1B80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34" r="2" b="2"/>
          <a:stretch/>
        </p:blipFill>
        <p:spPr bwMode="auto">
          <a:xfrm>
            <a:off x="5304147" y="10"/>
            <a:ext cx="6887853"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30434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08E956-12F5-4EEC-A78C-255D80EF1881}"/>
              </a:ext>
            </a:extLst>
          </p:cNvPr>
          <p:cNvSpPr>
            <a:spLocks noGrp="1"/>
          </p:cNvSpPr>
          <p:nvPr>
            <p:ph type="title"/>
          </p:nvPr>
        </p:nvSpPr>
        <p:spPr/>
        <p:txBody>
          <a:bodyPr/>
          <a:lstStyle/>
          <a:p>
            <a:endParaRPr lang="es-AR" dirty="0"/>
          </a:p>
        </p:txBody>
      </p:sp>
      <p:sp>
        <p:nvSpPr>
          <p:cNvPr id="3" name="Marcador de contenido 2">
            <a:extLst>
              <a:ext uri="{FF2B5EF4-FFF2-40B4-BE49-F238E27FC236}">
                <a16:creationId xmlns:a16="http://schemas.microsoft.com/office/drawing/2014/main" id="{23EB6F84-E771-4797-AD60-43C8092A1168}"/>
              </a:ext>
            </a:extLst>
          </p:cNvPr>
          <p:cNvSpPr>
            <a:spLocks noGrp="1"/>
          </p:cNvSpPr>
          <p:nvPr>
            <p:ph idx="1"/>
          </p:nvPr>
        </p:nvSpPr>
        <p:spPr/>
        <p:txBody>
          <a:bodyPr>
            <a:normAutofit fontScale="92500" lnSpcReduction="10000"/>
          </a:bodyPr>
          <a:lstStyle/>
          <a:p>
            <a:r>
              <a:rPr lang="es-AR" dirty="0"/>
              <a:t>La sociedad cae en situaciones de EMPATE DE VOTOS A FAVOR Y EN CONTRA, que llevan a un bloqueo o impasse de las decisiones y a la consecuente paralización de las actividades sociales.</a:t>
            </a:r>
          </a:p>
          <a:p>
            <a:r>
              <a:rPr lang="es-AR" dirty="0"/>
              <a:t>Pueden ser conflictos sobre los procedimientos a seguir o</a:t>
            </a:r>
          </a:p>
          <a:p>
            <a:r>
              <a:rPr lang="es-AR" dirty="0"/>
              <a:t>Sobre quienes cumplirán determinados roles o</a:t>
            </a:r>
          </a:p>
          <a:p>
            <a:r>
              <a:rPr lang="es-AR" dirty="0"/>
              <a:t>Simplemente emocionales.</a:t>
            </a:r>
          </a:p>
          <a:p>
            <a:r>
              <a:rPr lang="es-AR" dirty="0"/>
              <a:t>EN LA TEORÍA DE LA NEGOCIACIÓN se denomina conflicto “PERMITIDO-PERMITIDO” pero es ahí donde el sistema judicial aparece en principio inhábil para solucionarlo. (1)</a:t>
            </a:r>
          </a:p>
          <a:p>
            <a:endParaRPr lang="es-AR" dirty="0"/>
          </a:p>
          <a:p>
            <a:endParaRPr lang="es-AR" dirty="0"/>
          </a:p>
          <a:p>
            <a:r>
              <a:rPr lang="es-AR" dirty="0"/>
              <a:t>(1) </a:t>
            </a:r>
            <a:r>
              <a:rPr lang="es-AR" dirty="0" err="1"/>
              <a:t>Entelman</a:t>
            </a:r>
            <a:r>
              <a:rPr lang="es-AR" dirty="0"/>
              <a:t>, Remo. Teoría de conflictos, Ed. Gedisa. Barcelona 2009. pág. 23 y 58.</a:t>
            </a:r>
          </a:p>
        </p:txBody>
      </p:sp>
    </p:spTree>
    <p:extLst>
      <p:ext uri="{BB962C8B-B14F-4D97-AF65-F5344CB8AC3E}">
        <p14:creationId xmlns:p14="http://schemas.microsoft.com/office/powerpoint/2010/main" val="10943348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F29168-2B6A-40E1-AF33-2EE5782E6CA4}"/>
              </a:ext>
            </a:extLst>
          </p:cNvPr>
          <p:cNvSpPr>
            <a:spLocks noGrp="1"/>
          </p:cNvSpPr>
          <p:nvPr>
            <p:ph type="title"/>
          </p:nvPr>
        </p:nvSpPr>
        <p:spPr/>
        <p:txBody>
          <a:bodyPr/>
          <a:lstStyle/>
          <a:p>
            <a:r>
              <a:rPr lang="es-AR" dirty="0"/>
              <a:t>EL EMPATE PEUDE ESTAR</a:t>
            </a:r>
          </a:p>
        </p:txBody>
      </p:sp>
      <p:sp>
        <p:nvSpPr>
          <p:cNvPr id="3" name="Marcador de contenido 2">
            <a:extLst>
              <a:ext uri="{FF2B5EF4-FFF2-40B4-BE49-F238E27FC236}">
                <a16:creationId xmlns:a16="http://schemas.microsoft.com/office/drawing/2014/main" id="{71FD0190-A81F-4B6F-A99A-2D07C0483976}"/>
              </a:ext>
            </a:extLst>
          </p:cNvPr>
          <p:cNvSpPr>
            <a:spLocks noGrp="1"/>
          </p:cNvSpPr>
          <p:nvPr>
            <p:ph idx="1"/>
          </p:nvPr>
        </p:nvSpPr>
        <p:spPr>
          <a:xfrm>
            <a:off x="685800" y="2069502"/>
            <a:ext cx="10820400" cy="4024125"/>
          </a:xfrm>
        </p:spPr>
        <p:txBody>
          <a:bodyPr/>
          <a:lstStyle/>
          <a:p>
            <a:pPr marL="0" indent="0">
              <a:buNone/>
            </a:pPr>
            <a:endParaRPr lang="es-AR" dirty="0"/>
          </a:p>
          <a:p>
            <a:pPr marL="0" indent="0">
              <a:buNone/>
            </a:pPr>
            <a:r>
              <a:rPr lang="es-AR" dirty="0"/>
              <a:t>EN EL ORGANO DE LA ADM. DE LA SOC.:</a:t>
            </a:r>
          </a:p>
          <a:p>
            <a:r>
              <a:rPr lang="es-AR" dirty="0"/>
              <a:t>DIRECTORIO </a:t>
            </a:r>
            <a:r>
              <a:rPr lang="es-AR"/>
              <a:t>O GERENCIA</a:t>
            </a:r>
            <a:r>
              <a:rPr lang="es-AR" dirty="0"/>
              <a:t>.</a:t>
            </a:r>
          </a:p>
          <a:p>
            <a:pPr marL="0" indent="0">
              <a:buNone/>
            </a:pPr>
            <a:endParaRPr lang="es-AR" dirty="0"/>
          </a:p>
          <a:p>
            <a:pPr marL="0" indent="0">
              <a:buNone/>
            </a:pPr>
            <a:r>
              <a:rPr lang="es-AR" dirty="0"/>
              <a:t>O EN EL ORGANO DE GOBIERNO:</a:t>
            </a:r>
          </a:p>
          <a:p>
            <a:pPr marL="0" indent="0">
              <a:buNone/>
            </a:pPr>
            <a:r>
              <a:rPr lang="es-AR" dirty="0"/>
              <a:t> LA ASAMBLEA O REUNIÓN DE SOCIOS QUE DEBE APROBAR BALANCE Y NOMBRAR ADMINISTRADORES.</a:t>
            </a:r>
          </a:p>
        </p:txBody>
      </p:sp>
    </p:spTree>
    <p:extLst>
      <p:ext uri="{BB962C8B-B14F-4D97-AF65-F5344CB8AC3E}">
        <p14:creationId xmlns:p14="http://schemas.microsoft.com/office/powerpoint/2010/main" val="38465119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0CD99E-1A10-4703-8BE7-87DAD96D09F4}"/>
              </a:ext>
            </a:extLst>
          </p:cNvPr>
          <p:cNvSpPr>
            <a:spLocks noGrp="1"/>
          </p:cNvSpPr>
          <p:nvPr>
            <p:ph type="title"/>
          </p:nvPr>
        </p:nvSpPr>
        <p:spPr/>
        <p:txBody>
          <a:bodyPr/>
          <a:lstStyle/>
          <a:p>
            <a:r>
              <a:rPr lang="es-AR" dirty="0"/>
              <a:t>EL EMPATE Y SUS SOLUCIONES EN EL CÓD. CIV. Y COM. DE LA NAC.</a:t>
            </a:r>
          </a:p>
        </p:txBody>
      </p:sp>
      <p:sp>
        <p:nvSpPr>
          <p:cNvPr id="3" name="Marcador de contenido 2">
            <a:extLst>
              <a:ext uri="{FF2B5EF4-FFF2-40B4-BE49-F238E27FC236}">
                <a16:creationId xmlns:a16="http://schemas.microsoft.com/office/drawing/2014/main" id="{673E7105-6E4A-4F2B-BC3D-07B29EB5091B}"/>
              </a:ext>
            </a:extLst>
          </p:cNvPr>
          <p:cNvSpPr>
            <a:spLocks noGrp="1"/>
          </p:cNvSpPr>
          <p:nvPr>
            <p:ph idx="1"/>
          </p:nvPr>
        </p:nvSpPr>
        <p:spPr/>
        <p:txBody>
          <a:bodyPr/>
          <a:lstStyle/>
          <a:p>
            <a:r>
              <a:rPr lang="es-AR" dirty="0"/>
              <a:t>Volviendo al concepto de empate es un problema grave cuando el poder de decisión lo tienen dos sujetos por partes iguales que no se ponen de acuerdo.</a:t>
            </a:r>
          </a:p>
          <a:p>
            <a:r>
              <a:rPr lang="es-AR" dirty="0"/>
              <a:t>El CCC brinda algunas respuestas:</a:t>
            </a:r>
          </a:p>
          <a:p>
            <a:r>
              <a:rPr lang="es-AR" dirty="0"/>
              <a:t>En el caso de los condóminos: en caso de decisiones de administración; si la asamblea resulta empatada, se resuelve por sorteo (art.1994) y que la división del condominio siga las reglas de las sucesiones (art. 1996)-</a:t>
            </a:r>
          </a:p>
          <a:p>
            <a:r>
              <a:rPr lang="es-AR" dirty="0"/>
              <a:t>En materia de sucesiones, cuando no hay acuerdo establece la adjudicación por licitación (art.2372) y cuando no hay conformidad para adjudicarse lotes de igual valor, se establece el sorteo (art. 2378).</a:t>
            </a:r>
          </a:p>
        </p:txBody>
      </p:sp>
    </p:spTree>
    <p:extLst>
      <p:ext uri="{BB962C8B-B14F-4D97-AF65-F5344CB8AC3E}">
        <p14:creationId xmlns:p14="http://schemas.microsoft.com/office/powerpoint/2010/main" val="40184392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823076-1D04-42CF-ADCD-32F1EB66A474}"/>
              </a:ext>
            </a:extLst>
          </p:cNvPr>
          <p:cNvSpPr>
            <a:spLocks noGrp="1"/>
          </p:cNvSpPr>
          <p:nvPr>
            <p:ph type="title"/>
          </p:nvPr>
        </p:nvSpPr>
        <p:spPr/>
        <p:txBody>
          <a:bodyPr/>
          <a:lstStyle/>
          <a:p>
            <a:r>
              <a:rPr lang="es-AR" dirty="0"/>
              <a:t>EMPATE EN LAS SOCIEDADES COMERCIALES</a:t>
            </a:r>
          </a:p>
        </p:txBody>
      </p:sp>
      <p:sp>
        <p:nvSpPr>
          <p:cNvPr id="3" name="Marcador de contenido 2">
            <a:extLst>
              <a:ext uri="{FF2B5EF4-FFF2-40B4-BE49-F238E27FC236}">
                <a16:creationId xmlns:a16="http://schemas.microsoft.com/office/drawing/2014/main" id="{BE303A84-715B-45DC-B59A-688A8BA3CF6D}"/>
              </a:ext>
            </a:extLst>
          </p:cNvPr>
          <p:cNvSpPr>
            <a:spLocks noGrp="1"/>
          </p:cNvSpPr>
          <p:nvPr>
            <p:ph idx="1"/>
          </p:nvPr>
        </p:nvSpPr>
        <p:spPr/>
        <p:txBody>
          <a:bodyPr/>
          <a:lstStyle/>
          <a:p>
            <a:r>
              <a:rPr lang="es-AR" dirty="0"/>
              <a:t>La ley 19550 nada prevé sobre el punto. Exige que toda decisión social adoptada por asamblea o reunión de socios tenga mayoría, cualesquiera que fuese el quórum exigido por el tipo social y decisión de que se trate (art. 161,243,244 y </a:t>
            </a:r>
            <a:r>
              <a:rPr lang="es-AR" dirty="0" err="1"/>
              <a:t>conc</a:t>
            </a:r>
            <a:r>
              <a:rPr lang="es-AR" dirty="0"/>
              <a:t>. De la ley 19550).</a:t>
            </a:r>
          </a:p>
          <a:p>
            <a:r>
              <a:rPr lang="es-AR" dirty="0"/>
              <a:t>En materia de decisiones de la administración, se exige un quórum mayoritario, que de no reunirse por la actitud de bloqueo de una de las partes, impide adoptar una decisión válida (art. 260)</a:t>
            </a:r>
          </a:p>
          <a:p>
            <a:endParaRPr lang="es-AR" dirty="0"/>
          </a:p>
        </p:txBody>
      </p:sp>
    </p:spTree>
    <p:extLst>
      <p:ext uri="{BB962C8B-B14F-4D97-AF65-F5344CB8AC3E}">
        <p14:creationId xmlns:p14="http://schemas.microsoft.com/office/powerpoint/2010/main" val="28887182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D2D6BE-BC45-4C9C-88E9-3D4B540A8848}"/>
              </a:ext>
            </a:extLst>
          </p:cNvPr>
          <p:cNvSpPr>
            <a:spLocks noGrp="1"/>
          </p:cNvSpPr>
          <p:nvPr>
            <p:ph type="title"/>
          </p:nvPr>
        </p:nvSpPr>
        <p:spPr/>
        <p:txBody>
          <a:bodyPr/>
          <a:lstStyle/>
          <a:p>
            <a:r>
              <a:rPr lang="es-AR" dirty="0"/>
              <a:t>FIDEICOMISO SOCIETARIO DE DESEMPATE</a:t>
            </a:r>
          </a:p>
        </p:txBody>
      </p:sp>
      <p:sp>
        <p:nvSpPr>
          <p:cNvPr id="3" name="Marcador de contenido 2">
            <a:extLst>
              <a:ext uri="{FF2B5EF4-FFF2-40B4-BE49-F238E27FC236}">
                <a16:creationId xmlns:a16="http://schemas.microsoft.com/office/drawing/2014/main" id="{07C39E16-4842-43FB-B0E3-4D3638C3EF26}"/>
              </a:ext>
            </a:extLst>
          </p:cNvPr>
          <p:cNvSpPr>
            <a:spLocks noGrp="1"/>
          </p:cNvSpPr>
          <p:nvPr>
            <p:ph idx="1"/>
          </p:nvPr>
        </p:nvSpPr>
        <p:spPr/>
        <p:txBody>
          <a:bodyPr>
            <a:normAutofit lnSpcReduction="10000"/>
          </a:bodyPr>
          <a:lstStyle/>
          <a:p>
            <a:r>
              <a:rPr lang="es-AR" sz="3200" dirty="0"/>
              <a:t>Un fideicomiso societario de desempate consiste en que cada uno de los socios entrega una mínima cantidad de acciones o cuotas a un FIDUCIARIO (ejem 1% cada socio, de modo de quedar; 49% un socio, 49% otro socio y 2% en poder del fiduciario) para que este las administre, concurra a reuniones de socios o asambleas y en ellas siga con su voto las decisiones de empate y dando con su voto la unanimidad.</a:t>
            </a:r>
          </a:p>
          <a:p>
            <a:endParaRPr lang="es-AR" dirty="0"/>
          </a:p>
        </p:txBody>
      </p:sp>
    </p:spTree>
    <p:extLst>
      <p:ext uri="{BB962C8B-B14F-4D97-AF65-F5344CB8AC3E}">
        <p14:creationId xmlns:p14="http://schemas.microsoft.com/office/powerpoint/2010/main" val="1102842766"/>
      </p:ext>
    </p:extLst>
  </p:cSld>
  <p:clrMapOvr>
    <a:masterClrMapping/>
  </p:clrMapOvr>
</p:sld>
</file>

<file path=ppt/theme/theme1.xml><?xml version="1.0" encoding="utf-8"?>
<a:theme xmlns:a="http://schemas.openxmlformats.org/drawingml/2006/main" name="Estela de condensación">
  <a:themeElements>
    <a:clrScheme name="Vapor Trail">
      <a:dk1>
        <a:sysClr val="windowText" lastClr="000000"/>
      </a:dk1>
      <a:lt1>
        <a:sysClr val="window" lastClr="FFFFFF"/>
      </a:lt1>
      <a:dk2>
        <a:srgbClr val="454545"/>
      </a:dk2>
      <a:lt2>
        <a:srgbClr val="DADADA"/>
      </a:lt2>
      <a:accent1>
        <a:srgbClr val="E5224E"/>
      </a:accent1>
      <a:accent2>
        <a:srgbClr val="9D074E"/>
      </a:accent2>
      <a:accent3>
        <a:srgbClr val="7F2294"/>
      </a:accent3>
      <a:accent4>
        <a:srgbClr val="8D65EA"/>
      </a:accent4>
      <a:accent5>
        <a:srgbClr val="588FE2"/>
      </a:accent5>
      <a:accent6>
        <a:srgbClr val="127CA4"/>
      </a:accent6>
      <a:hlink>
        <a:srgbClr val="FB4AB6"/>
      </a:hlink>
      <a:folHlink>
        <a:srgbClr val="F98FE9"/>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6DB8EB18-3657-4051-A897-2ED38832359E}"/>
    </a:ext>
  </a:extLst>
</a:theme>
</file>

<file path=docProps/app.xml><?xml version="1.0" encoding="utf-8"?>
<Properties xmlns="http://schemas.openxmlformats.org/officeDocument/2006/extended-properties" xmlns:vt="http://schemas.openxmlformats.org/officeDocument/2006/docPropsVTypes">
  <TotalTime>49</TotalTime>
  <Words>814</Words>
  <Application>Microsoft Office PowerPoint</Application>
  <PresentationFormat>Panorámica</PresentationFormat>
  <Paragraphs>49</Paragraphs>
  <Slides>11</Slides>
  <Notes>0</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11</vt:i4>
      </vt:variant>
    </vt:vector>
  </HeadingPairs>
  <TitlesOfParts>
    <vt:vector size="14" baseType="lpstr">
      <vt:lpstr>Arial</vt:lpstr>
      <vt:lpstr>Century Gothic</vt:lpstr>
      <vt:lpstr>Estela de condensación</vt:lpstr>
      <vt:lpstr>FIDEICOMISO SOCIETARIO DE DESEMPATE</vt:lpstr>
      <vt:lpstr> ejemplos de casos de sociedades al cincuenta por ciento</vt:lpstr>
      <vt:lpstr> otros casos de sociedades al 50%</vt:lpstr>
      <vt:lpstr>CONSECUENCIAS DEL BLOQUEO DE LAS DECISIONES</vt:lpstr>
      <vt:lpstr>Presentación de PowerPoint</vt:lpstr>
      <vt:lpstr>EL EMPATE PEUDE ESTAR</vt:lpstr>
      <vt:lpstr>EL EMPATE Y SUS SOLUCIONES EN EL CÓD. CIV. Y COM. DE LA NAC.</vt:lpstr>
      <vt:lpstr>EMPATE EN LAS SOCIEDADES COMERCIALES</vt:lpstr>
      <vt:lpstr>FIDEICOMISO SOCIETARIO DE DESEMPATE</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FIDEICOMISO SOCIETARIO DE DESEMPATE</dc:title>
  <dc:creator>Admin</dc:creator>
  <cp:lastModifiedBy>Admin</cp:lastModifiedBy>
  <cp:revision>13</cp:revision>
  <dcterms:created xsi:type="dcterms:W3CDTF">2018-11-07T14:04:04Z</dcterms:created>
  <dcterms:modified xsi:type="dcterms:W3CDTF">2018-11-08T14:44:32Z</dcterms:modified>
</cp:coreProperties>
</file>